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850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76" r:id="rId8"/>
    <p:sldId id="277" r:id="rId9"/>
    <p:sldId id="278" r:id="rId10"/>
    <p:sldId id="279" r:id="rId11"/>
    <p:sldId id="275" r:id="rId12"/>
    <p:sldId id="272" r:id="rId13"/>
    <p:sldId id="273" r:id="rId14"/>
    <p:sldId id="274" r:id="rId15"/>
  </p:sldIdLst>
  <p:sldSz cx="12312650" cy="6858000"/>
  <p:notesSz cx="9144000" cy="6858000"/>
  <p:embeddedFontLst>
    <p:embeddedFont>
      <p:font typeface="Century Gothic" panose="020B0502020202020204" pitchFamily="34" charset="0"/>
      <p:regular r:id="rId17"/>
      <p:bold r:id="rId18"/>
      <p:italic r:id="rId19"/>
      <p:boldItalic r:id="rId20"/>
    </p:embeddedFont>
    <p:embeddedFont>
      <p:font typeface="Wingdings 3" panose="05040102010807070707" pitchFamily="18" charset="2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3878" userDrawn="1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j1DpNnvwEH1AVFRs1K/FThLBcI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60" autoAdjust="0"/>
  </p:normalViewPr>
  <p:slideViewPr>
    <p:cSldViewPr snapToGrid="0">
      <p:cViewPr varScale="1">
        <p:scale>
          <a:sx n="68" d="100"/>
          <a:sy n="68" d="100"/>
        </p:scale>
        <p:origin x="768" y="72"/>
      </p:cViewPr>
      <p:guideLst>
        <p:guide orient="horz" pos="2160"/>
        <p:guide pos="38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937009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4323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07151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766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3759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4" name="Google Shape;24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9061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2659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8764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64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7796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9637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0915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7866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0109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63775" y="514350"/>
            <a:ext cx="46164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75152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4836" y="2514601"/>
            <a:ext cx="9003624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14836" y="4777380"/>
            <a:ext cx="9003624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61917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4529541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8182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609600"/>
            <a:ext cx="9003624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4354046"/>
            <a:ext cx="9003624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13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8152" y="609600"/>
            <a:ext cx="8476991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307421" y="3505200"/>
            <a:ext cx="761113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4354046"/>
            <a:ext cx="9003624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92071" y="648005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24842" y="2905306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89257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6" y="2438401"/>
            <a:ext cx="900362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69390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78152" y="609600"/>
            <a:ext cx="8476991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14835" y="4343400"/>
            <a:ext cx="900362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92071" y="648005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224842" y="2905306"/>
            <a:ext cx="615633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765979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627407"/>
            <a:ext cx="900362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14835" y="4343400"/>
            <a:ext cx="900362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181600"/>
            <a:ext cx="900362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98379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06788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86792" y="627406"/>
            <a:ext cx="2229447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14835" y="627406"/>
            <a:ext cx="6541095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67612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8584" y="624110"/>
            <a:ext cx="8999876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4835" y="2133600"/>
            <a:ext cx="900362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ru-RU" smtClean="0"/>
              <a:pPr algn="ctr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939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2058750"/>
            <a:ext cx="9003624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3530129"/>
            <a:ext cx="9003624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31781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3244140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46960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4835" y="2133600"/>
            <a:ext cx="4356553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61906" y="2126222"/>
            <a:ext cx="4356553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787783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570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8461" y="1972703"/>
            <a:ext cx="403224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4835" y="2548966"/>
            <a:ext cx="4385870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80914" y="1969475"/>
            <a:ext cx="403857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37880" y="2545738"/>
            <a:ext cx="4381609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7075" y="787783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0026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59219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5251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5" y="446088"/>
            <a:ext cx="3539886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5584" y="446089"/>
            <a:ext cx="523287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5" y="1598613"/>
            <a:ext cx="353988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71437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6097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836" y="4800600"/>
            <a:ext cx="900362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14835" y="634965"/>
            <a:ext cx="900362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14836" y="5367338"/>
            <a:ext cx="900362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November 7,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230" y="4911726"/>
            <a:ext cx="160424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7075" y="4983088"/>
            <a:ext cx="787483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9899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79734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491" y="157"/>
            <a:ext cx="2379995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469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8583" y="624110"/>
            <a:ext cx="899987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4835" y="2133600"/>
            <a:ext cx="900362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64150" y="6130437"/>
            <a:ext cx="1157626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November 7,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14835" y="6135809"/>
            <a:ext cx="769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7075" y="787783"/>
            <a:ext cx="787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70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1772529" y="115855"/>
            <a:ext cx="8169921" cy="182317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b" anchorCtr="0">
            <a:noAutofit/>
          </a:bodyPr>
          <a:lstStyle/>
          <a:p>
            <a:pPr algn="ctr"/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РЕСПУБЛИКАСЫНЫҢ БІЛІМ ЖӘНЕ ҒЫЛЫМ МИНИСТРЛІГІ</a:t>
            </a:r>
            <a:b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                                                                                                           БИОЛОГИЯ ЖӘНЕ БИОТЕХНОЛОГИЯ ФАКУЛЬТЕТІ</a:t>
            </a:r>
            <a:b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18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>БОТАНИКА ЖӘНЕ АГРОЭКОЛОГИЯ КАФЕДРАСЫ</a:t>
            </a:r>
            <a: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itchFamily="18" charset="0"/>
                <a:cs typeface="Times New Roman" pitchFamily="18" charset="0"/>
              </a:rPr>
            </a:br>
            <a:endParaRPr lang="kk-KZ" sz="1600" dirty="0">
              <a:solidFill>
                <a:prstClr val="black">
                  <a:lumMod val="95000"/>
                  <a:lumOff val="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6865034" y="4984666"/>
            <a:ext cx="4600135" cy="107735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>
              <a:buSzPts val="2000"/>
            </a:pP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ДӘРІСКЕР: Биология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ғылымның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кандидаты, профессор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Аметов</a:t>
            </a:r>
            <a:r>
              <a:rPr lang="ru-RU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Абибулла</a:t>
            </a:r>
            <a:endParaRPr lang="ru-RU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7" name="Google Shape;13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69414" y="115855"/>
            <a:ext cx="1823849" cy="2003473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"/>
          <p:cNvSpPr/>
          <p:nvPr/>
        </p:nvSpPr>
        <p:spPr>
          <a:xfrm>
            <a:off x="2986458" y="2907413"/>
            <a:ext cx="7522107" cy="647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330" tIns="46152" rIns="92330" bIns="46152" anchor="t" anchorCtr="0">
            <a:spAutoFit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itchFamily="18" charset="0"/>
              </a:rPr>
              <a:t>ТАҚЫРЫБЫ</a:t>
            </a:r>
            <a:r>
              <a:rPr lang="ru-RU" sz="1800" dirty="0"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өсімдіктеріне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endParaRPr lang="ru-RU" sz="18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47855" y="1939028"/>
            <a:ext cx="19119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Дәріс 9</a:t>
            </a:r>
          </a:p>
        </p:txBody>
      </p:sp>
      <p:pic>
        <p:nvPicPr>
          <p:cNvPr id="8" name="Google Shape;136;p1"/>
          <p:cNvPicPr preferRelativeResize="0"/>
          <p:nvPr/>
        </p:nvPicPr>
        <p:blipFill rotWithShape="1">
          <a:blip r:embed="rId4">
            <a:alphaModFix/>
          </a:blip>
          <a:srcRect l="6661" t="-4746" r="-6661" b="27079"/>
          <a:stretch/>
        </p:blipFill>
        <p:spPr>
          <a:xfrm>
            <a:off x="801727" y="154651"/>
            <a:ext cx="1238088" cy="18480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-583659" y="1042453"/>
            <a:ext cx="6877394" cy="6330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746853" y="1675499"/>
            <a:ext cx="9987846" cy="47092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Геоботаникалық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мониторинг:Жоңғар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тұрақтылығынұзақ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бақылау.Генетикалық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(ДНҚ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зерттеу.Климаттың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өзгерісінің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зерттеу:Температура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ылғалдылықтың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аймағыныңауысуын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талдау.Эндемдік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бақылау:Сирек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ареалдарын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өзгерістердібақылауТұқым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биотехнологиясы:Тұқымдарды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vitro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жасанды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көбейту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дамыту.Экологиялық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модельдеу:Болашақ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3382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6"/>
          <p:cNvSpPr txBox="1">
            <a:spLocks noGrp="1"/>
          </p:cNvSpPr>
          <p:nvPr>
            <p:ph type="title"/>
          </p:nvPr>
        </p:nvSpPr>
        <p:spPr>
          <a:xfrm>
            <a:off x="1724481" y="735263"/>
            <a:ext cx="8999876" cy="52933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" name="Google Shape;235;p16"/>
          <p:cNvSpPr txBox="1">
            <a:spLocks noGrp="1"/>
          </p:cNvSpPr>
          <p:nvPr>
            <p:ph idx="1"/>
          </p:nvPr>
        </p:nvSpPr>
        <p:spPr>
          <a:xfrm>
            <a:off x="1724481" y="1449422"/>
            <a:ext cx="9256542" cy="590468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ие.Мұнда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2000-нан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ішіндешамамен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етеді.Бұл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тарихикуәгерлері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табиғитепе-теңдіктің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көрсеткіші.Эндемдік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биоалуантүрлілікті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пенклиматтық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қорлардыұтымды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маңызды.Зерттеулер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климатөзгерісіне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деректералуға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жетілдіру,генетикалық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биотехнологиялық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әдістердіқолдану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қажет.Халықаралық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ағарту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кеңеюіЖоңғар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сақтауғаықпал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етеді.Қысқаша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түйін:Жоңғар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реликтіөсімдіктерін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қорғауемес,ұлттық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мұрасын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қорғауісі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kk-KZ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spcAft>
                <a:spcPts val="1212"/>
              </a:spcAft>
              <a:buSzPts val="2200"/>
              <a:buNone/>
            </a:pP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spcAft>
                <a:spcPts val="1212"/>
              </a:spcAft>
              <a:buSzPts val="2200"/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984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"/>
          <p:cNvSpPr txBox="1">
            <a:spLocks noGrp="1"/>
          </p:cNvSpPr>
          <p:nvPr>
            <p:ph idx="1"/>
          </p:nvPr>
        </p:nvSpPr>
        <p:spPr>
          <a:xfrm>
            <a:off x="2308622" y="802527"/>
            <a:ext cx="7695406" cy="605547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115432" indent="0" algn="ctr">
              <a:spcBef>
                <a:spcPts val="0"/>
              </a:spcBef>
              <a:buSzPts val="2200"/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Пысықтау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сұрақтар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5432" indent="0" algn="ctr">
              <a:spcBef>
                <a:spcPts val="0"/>
              </a:spcBef>
              <a:buSzPts val="2200"/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1.Жоңғар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аймақта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географиялық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2.Жоңғар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білесіз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3.Жоңғар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Алатауындағы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өсімдіктерге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Juniperus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sabina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Betula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tianschanica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Rosa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platyacantha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4.Эндемизм мен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реликтіліктің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айырмашылығын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түсіндіріңіз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5.Эндемдік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биологиялық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әртүрлілікті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сақтаудағы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маңызын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сипаттаңыз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6.Реликті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15432" indent="0" algn="just">
              <a:spcBef>
                <a:spcPts val="444"/>
              </a:spcBef>
              <a:buSzPts val="2200"/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7.Жоңғар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флорасын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болашақта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зерттеу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бағыттарын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атаңыз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8"/>
          <p:cNvSpPr txBox="1">
            <a:spLocks noGrp="1"/>
          </p:cNvSpPr>
          <p:nvPr>
            <p:ph idx="1"/>
          </p:nvPr>
        </p:nvSpPr>
        <p:spPr>
          <a:xfrm>
            <a:off x="2103900" y="862917"/>
            <a:ext cx="7695406" cy="579364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115432" indent="0" algn="ctr">
              <a:spcBef>
                <a:spcPts val="0"/>
              </a:spcBef>
              <a:buSzPts val="3200"/>
              <a:buNone/>
            </a:pPr>
            <a:r>
              <a:rPr lang="kk-KZ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Пайдаланған әдебиеттер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5432" indent="0" algn="just">
              <a:spcBef>
                <a:spcPts val="0"/>
              </a:spcBef>
              <a:buSzPts val="3200"/>
              <a:buNone/>
            </a:pP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 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(Астана, 2014)2. Кокорева И.И. и др. “Редкие виды растений Северного Тянь-Шаня” Алматы,2013, 208 с.3.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Байтулин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И.О.,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Котухов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Ю.А. “Флора сосудистых растений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КазахстанскогоАлтая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КonicaMinolta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Алматы, 2011. 158 с.4.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Байтенов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М.С. “В мире редких растений” Кайнар, 1986. 176 с.5. Красная книга Казахстана ССР. Редкие и находящиеся под угрозой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исчезнованиявиды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животных и растений. Том2 Растения. Алма-Ата, Кайнар, 1986. 260 с.6.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Винтерголлер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Б.А. “Реликты вокруг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нас.”Алма-Ата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Кайнар, 2020 87с.7.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Винтерголлер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Б.А. «Редкие растение Казахстана.» Издательства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Наука»КазССР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Алма-ата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қазақша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барма?8. Г . М. Абдулина. Флора Казахстана и её редкие виды. – Алматы, 2001.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9"/>
          <p:cNvSpPr txBox="1">
            <a:spLocks noGrp="1"/>
          </p:cNvSpPr>
          <p:nvPr>
            <p:ph type="title"/>
          </p:nvPr>
        </p:nvSpPr>
        <p:spPr>
          <a:xfrm>
            <a:off x="2412971" y="104878"/>
            <a:ext cx="7394078" cy="565807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Назарларыңызға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рахмет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3" name="Google Shape;253;p19"/>
          <p:cNvSpPr txBox="1">
            <a:spLocks noGrp="1"/>
          </p:cNvSpPr>
          <p:nvPr>
            <p:ph idx="1"/>
          </p:nvPr>
        </p:nvSpPr>
        <p:spPr>
          <a:xfrm rot="10800000" flipH="1">
            <a:off x="2000806" y="7831023"/>
            <a:ext cx="7695406" cy="21816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 fontScale="25000" lnSpcReduction="20000"/>
          </a:bodyPr>
          <a:lstStyle/>
          <a:p>
            <a:pPr indent="-163848">
              <a:spcBef>
                <a:spcPts val="0"/>
              </a:spcBef>
              <a:spcAft>
                <a:spcPts val="1212"/>
              </a:spcAft>
              <a:buSzPct val="16923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 txBox="1">
            <a:spLocks noGrp="1"/>
          </p:cNvSpPr>
          <p:nvPr>
            <p:ph type="title"/>
          </p:nvPr>
        </p:nvSpPr>
        <p:spPr>
          <a:xfrm>
            <a:off x="2024336" y="2574609"/>
            <a:ext cx="8884288" cy="56240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2400"/>
            </a:pP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Дәрістің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жоспары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" name="Google Shape;150;p3"/>
          <p:cNvSpPr txBox="1">
            <a:spLocks noGrp="1"/>
          </p:cNvSpPr>
          <p:nvPr>
            <p:ph idx="1"/>
          </p:nvPr>
        </p:nvSpPr>
        <p:spPr>
          <a:xfrm>
            <a:off x="2082018" y="3094891"/>
            <a:ext cx="8768925" cy="251653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1.Жоңғар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2.Жоңғар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3.Эндемдік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4.Жоңғар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5.Жоңғар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өсімдіктері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6.Бұл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маңызынайқындау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82018" y="901150"/>
            <a:ext cx="27572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Дәрістің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мақсаты</a:t>
            </a:r>
            <a:r>
              <a:rPr lang="ru-RU" sz="1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5300" y="1374280"/>
            <a:ext cx="90033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432" algn="just">
              <a:spcAft>
                <a:spcPts val="1212"/>
              </a:spcAft>
              <a:buSzPts val="2400"/>
            </a:pP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жамылғысының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флоралық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құрамын,оның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экологиялықбейімделуін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4"/>
          <p:cNvSpPr txBox="1">
            <a:spLocks noGrp="1"/>
          </p:cNvSpPr>
          <p:nvPr>
            <p:ph type="title"/>
          </p:nvPr>
        </p:nvSpPr>
        <p:spPr>
          <a:xfrm>
            <a:off x="1981487" y="818074"/>
            <a:ext cx="8999876" cy="813778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kk-KZ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endParaRPr lang="el-GR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idx="1"/>
          </p:nvPr>
        </p:nvSpPr>
        <p:spPr>
          <a:xfrm>
            <a:off x="1838767" y="1434905"/>
            <a:ext cx="9003625" cy="413059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бай,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ерекшеаймақтарының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2000-нан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өседі,олардың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бар.Эндемдік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осы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геологиялықдәуірден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куәгерлер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табылады.Эндемдік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биологиялықәртүрліліктің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Олартабиғат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экологиялықтепе-теңдікті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атқарады.Бұл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жәнетабиғатты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қарастырамыз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кездесетінөсімдіктерді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мониторинг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 txBox="1">
            <a:spLocks noGrp="1"/>
          </p:cNvSpPr>
          <p:nvPr>
            <p:ph type="title"/>
          </p:nvPr>
        </p:nvSpPr>
        <p:spPr>
          <a:xfrm>
            <a:off x="2179080" y="652051"/>
            <a:ext cx="8999876" cy="6752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Google Shape;162;p5"/>
          <p:cNvSpPr txBox="1">
            <a:spLocks noGrp="1"/>
          </p:cNvSpPr>
          <p:nvPr>
            <p:ph idx="1"/>
          </p:nvPr>
        </p:nvSpPr>
        <p:spPr>
          <a:xfrm>
            <a:off x="2046920" y="1059865"/>
            <a:ext cx="6184360" cy="271932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 жері: Жоңғар Алатауы </a:t>
            </a:r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 оңтүстік-шығысында </a:t>
            </a:r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Қытай шекарасыныңбойында орналасқан.Ұзындығы мен ені: Ұзындығы шамамен 450 км,ені 50–100 км.Биіктік: Ең биік шыңы – Бесбақан (4622 м).Биіктік белдеулік айқын байқалады: төменгібелдеу – орманды және шөптесін, орта белдеу –бұталы және альпілік шалғын, жоғарғы белдеу –тасты және қарлы аймақ.Климаты: Континенталды, жаздары құрғақ әріыстық, қыстары суық және қарлы.Гидрографиясы: Таудағы өзендер – Лепсі, Басқан,Ақсу – жер асты сулары мен көлдерге құяды. Бұл өзендер флора мен фаунаның әртүрлілігінқамтамасыз етеді.Топырақ: Әркелкі – сазды, сазды-құмды, әкті,тасты белдеулер бар.Экожүйе ерекшелігі: Биіктік пен климатқабайланысты өсімдіктер белдеулері қатты айқын,эндемдік және реликті өсімдіктер көбінесе ортажәне жоғары белдеулерде шоғырланған.Биоалуантүрлілік: Климатының континенталдыболуы таулы өсімдіктердің бейімделуін, эндемизммен реликтілікті арттырады.</a:t>
            </a: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endParaRPr lang="kk-K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5432" indent="0" algn="just">
              <a:spcBef>
                <a:spcPts val="0"/>
              </a:spcBef>
              <a:buSzPts val="2200"/>
              <a:buNone/>
            </a:pPr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="" xmlns:a16="http://schemas.microsoft.com/office/drawing/2014/main" id="{C7530A97-0EC2-40FF-A668-116C2BAA23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03925" y="3276600"/>
            <a:ext cx="280143" cy="280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>
            <a:extLst>
              <a:ext uri="{FF2B5EF4-FFF2-40B4-BE49-F238E27FC236}">
                <a16:creationId xmlns="" xmlns:a16="http://schemas.microsoft.com/office/drawing/2014/main" id="{D0C3B798-68D8-46DC-AEAA-A7E646017CA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11284" y="3264102"/>
            <a:ext cx="585281" cy="585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Zhongar-Alatau National Park - Central Asia Guid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4807" y="2047097"/>
            <a:ext cx="3430837" cy="4016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"/>
          <p:cNvSpPr txBox="1">
            <a:spLocks noGrp="1"/>
          </p:cNvSpPr>
          <p:nvPr>
            <p:ph idx="1"/>
          </p:nvPr>
        </p:nvSpPr>
        <p:spPr>
          <a:xfrm>
            <a:off x="1744394" y="365760"/>
            <a:ext cx="10438227" cy="201159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Autofit/>
          </a:bodyPr>
          <a:lstStyle/>
          <a:p>
            <a:pPr marL="115432" indent="0" algn="ctr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сипаттамасы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endParaRPr lang="kk-KZ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5432" indent="0" algn="just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саны2000-нан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асады.Олардың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түркездеседі.Жоғары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гүлді,шөптесін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70%-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ынқұрайды.Эндемиктер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жәнеқұрғақ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шоғырланған.Шалғындар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бөлігі.Флораның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климат пен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биіктікбелдеулеріне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бұлэндемизм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реликтілікті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арттырады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5432" indent="0" algn="just">
              <a:lnSpc>
                <a:spcPct val="120000"/>
              </a:lnSpc>
              <a:spcBef>
                <a:spcPts val="0"/>
              </a:spcBef>
              <a:buSzPts val="2200"/>
              <a:buNone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Botanical tours in Zhongar-Alatau Pa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194" y="3123028"/>
            <a:ext cx="6780628" cy="3382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986512" y="698297"/>
            <a:ext cx="6877394" cy="6330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863586" y="1253521"/>
            <a:ext cx="9987846" cy="47092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Қуаңшылыққа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Эндемиктердің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көпшілігіқұрғақ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шөлейт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етеді.Олардың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жапырақтары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немесебалауызды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қабықпен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қапталған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ылғалдыңбулануын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азайтады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Artemisia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djungarica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жусаны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Биіктікке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өсетінэндемиктердің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Суыққатөзімді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гүлдейді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Oxytropis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songorica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Draba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altaica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қабілеті:Көптеген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құнарсызтопырақтарға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жүйесітерең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тармақталған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минералдызаттарды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сіңіруге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береді.Тұқым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түрлертұқымдарын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арқылытаратады.Тұқымдары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сондықтанқұрғақшылық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температура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ауытқуларынатөзімді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бейімделу:Эндемиктердің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сүйгіш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гелиофиттер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сәулесін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жақсыпайдаланады.Күн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радиациясы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етугебейімделген.Өсу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бейімделуі:Кейбір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аласа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бұталар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жартастарарасындағы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шөптесін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жатағанөсімдіктер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кездеседі.Бұл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пішін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әсеріненқорғануға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бередіҚысқаша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түйін:Эндемиктердің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табиғиортада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295848" y="750623"/>
            <a:ext cx="6877394" cy="6330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844130" y="1398090"/>
            <a:ext cx="9987846" cy="47092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ежелгігеологиялық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тұтас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дәуірлерден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тіршілігінжалғастырған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түрлері.Бұл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дәуіріне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треттіккезең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флорасының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қалдықтары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есептеледі.Реликтілер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жағдайларғабейімделіп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немесеқолайлы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микроклиматтық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кездеседі.Олар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өйткеніежелгі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климат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өзгерістерінжәне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мүмкіндікбереді.Қазақстандағы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жәнеылғалды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мұндайжерлерде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флора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өмірсүруіне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қалыптасқан.Көптеген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жойылып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қаупі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кіреді,сондықтан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енгізілген.Мысалдар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Juniperus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аршаның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сабина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құрғақжәне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беткейлерде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Betula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tianschanica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Тянь-Шань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қайыңы,ылғалды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аңғарларында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platyacantha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тікенді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раушан,далалық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бөктерінде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Picea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schrenkiana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Шренк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шыршасы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таулыаймақтардың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белдеуін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құрайды.Қысқаша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түйін:Реликті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шежіресі.Олар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планетамыздың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маңыздырөл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837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850325" y="750623"/>
            <a:ext cx="6877394" cy="6330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844130" y="1398090"/>
            <a:ext cx="9987846" cy="47092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әртүрлілікті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сақтайды:Эндемдік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аймақтыңерекше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байлығы.Олар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экожүйенің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жәнефункционалдық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етеді.Генетикалық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бөлігі:Бұл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эволюция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қалыптасқанбірегей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иелері.Олардың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тұқым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қуалаушылық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селекциялықжұмыстарға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болады.Ғылыми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құндылық:Реликт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қалдығыболғандықтан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климаттық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жәнегеологиялық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береді.Эндемиктер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бейімделудің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нақтыүлгісі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Эстетикалық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маңызы:Сирек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көркемэлементі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экотуризм мен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ісіндеүлкен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атқарады.Көптеген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символға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айналған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қызғалдақтар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етеді:Бұл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қоректік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маңыздыбөлігі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эрозиясын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тежейді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судыңайналымына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етеді.Қорғау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қажеттілігі:Эндемдік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көпшілігіжойылу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қаупінде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биосфераның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тұрақтылығын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9015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"/>
          <p:cNvSpPr txBox="1">
            <a:spLocks noGrp="1"/>
          </p:cNvSpPr>
          <p:nvPr>
            <p:ph type="title"/>
          </p:nvPr>
        </p:nvSpPr>
        <p:spPr>
          <a:xfrm>
            <a:off x="0" y="1042453"/>
            <a:ext cx="6877394" cy="63304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dk2"/>
              </a:buClr>
              <a:buSzPts val="4600"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шаралары</a:t>
            </a:r>
            <a:endParaRPr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Google Shape;174;p7"/>
          <p:cNvSpPr txBox="1">
            <a:spLocks noGrp="1"/>
          </p:cNvSpPr>
          <p:nvPr>
            <p:ph idx="1"/>
          </p:nvPr>
        </p:nvSpPr>
        <p:spPr>
          <a:xfrm>
            <a:off x="1746853" y="1675499"/>
            <a:ext cx="5469873" cy="470928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2330" tIns="46152" rIns="92330" bIns="46152" rtlCol="0" anchor="t" anchorCtr="0"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Алатауы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ұлттықпаркі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 ж.)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эндемдікжәне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реликті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өсімдіктердіқорғауға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арналған.Тұқымбанктерде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сирек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түрлердіңтұқымдарын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ғылымиорталықтарда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жәнеқалпына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келтіру.Қызыл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кітапқа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Tulipa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Juniperussabina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Betula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tianschanica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заңменқорғалады.Экологиялық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ағартужұмыстары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ЖОО-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ларда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табиғаттықорғау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дамыту.Ғылыми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менмониторинг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флораныкартаға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экожүйелікбақылау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жүргізу.Халықаралықынтымақтастық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көршіелдермен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бірлескенэкологиялық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іскеасырылуда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4" name="Picture 2" descr="Қазақстанның қызыл кітабының үй жасақтамалы мұқабасы: смотрите и скачивайте  изображения — Яндекс Картин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539" y="1675499"/>
            <a:ext cx="4234376" cy="4289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53610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457</TotalTime>
  <Words>1316</Words>
  <Application>Microsoft Office PowerPoint</Application>
  <PresentationFormat>Произвольный</PresentationFormat>
  <Paragraphs>52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Century Gothic</vt:lpstr>
      <vt:lpstr>Wingdings 3</vt:lpstr>
      <vt:lpstr>Times New Roman</vt:lpstr>
      <vt:lpstr>Arial</vt:lpstr>
      <vt:lpstr>Легкий дым</vt:lpstr>
      <vt:lpstr>                 ҚАЗАҚСТАН РЕСПУБЛИКАСЫНЫҢ БІЛІМ ЖӘНЕ ҒЫЛЫМ МИНИСТРЛІГІ ӘЛ-ФАРАБИ АТЫНДАҒЫ ҚАЗАҚ ҰЛТТЫҚ УНИВЕРСИТЕТІ                                                                                                           БИОЛОГИЯ ЖӘНЕ БИОТЕХНОЛОГИЯ ФАКУЛЬТЕТІ БОТАНИКА ЖӘНЕ АГРОЭКОЛОГИЯ КАФЕДРАСЫ </vt:lpstr>
      <vt:lpstr>Дәрістің жоспары: </vt:lpstr>
      <vt:lpstr>Кіріспе</vt:lpstr>
      <vt:lpstr>Географиялық және табиғи жағдайлары</vt:lpstr>
      <vt:lpstr>Презентация PowerPoint</vt:lpstr>
      <vt:lpstr>Эндемик өсімдіктердің экологиялық бейімделуі</vt:lpstr>
      <vt:lpstr>Реликті өсімдіктер туралы түсінік</vt:lpstr>
      <vt:lpstr>Эндемдік және реликті өсімдіктердің маңызы</vt:lpstr>
      <vt:lpstr>Қорғау және сақтау шаралары</vt:lpstr>
      <vt:lpstr>Зерттеу бағыттары</vt:lpstr>
      <vt:lpstr>Қорытынды</vt:lpstr>
      <vt:lpstr>Презентация PowerPoint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 БОТАНИКА ЖӘНЕ АГРОЭКОЛОГИЯ КАФЕДРАСЫ</dc:title>
  <dc:creator>Наурыз</dc:creator>
  <cp:lastModifiedBy>Admin</cp:lastModifiedBy>
  <cp:revision>48</cp:revision>
  <dcterms:created xsi:type="dcterms:W3CDTF">2025-11-01T12:34:28Z</dcterms:created>
  <dcterms:modified xsi:type="dcterms:W3CDTF">2025-11-07T14:39:45Z</dcterms:modified>
</cp:coreProperties>
</file>